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PT Sans Narrow"/>
      <p:regular r:id="rId11"/>
      <p:bold r:id="rId12"/>
    </p:embeddedFont>
    <p:embeddedFont>
      <p:font typeface="Open Sans"/>
      <p:regular r:id="rId13"/>
      <p:bold r:id="rId14"/>
      <p:italic r:id="rId15"/>
      <p:boldItalic r:id="rId16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TSansNarrow-regular.fntdata"/><Relationship Id="rId10" Type="http://schemas.openxmlformats.org/officeDocument/2006/relationships/slide" Target="slides/slide5.xml"/><Relationship Id="rId13" Type="http://schemas.openxmlformats.org/officeDocument/2006/relationships/font" Target="fonts/OpenSans-regular.fntdata"/><Relationship Id="rId12" Type="http://schemas.openxmlformats.org/officeDocument/2006/relationships/font" Target="fonts/PTSansNarrow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penSans-italic.fntdata"/><Relationship Id="rId14" Type="http://schemas.openxmlformats.org/officeDocument/2006/relationships/font" Target="fonts/OpenSans-bold.fntdata"/><Relationship Id="rId16" Type="http://schemas.openxmlformats.org/officeDocument/2006/relationships/font" Target="fonts/Open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hape 9"/>
          <p:cNvCxnSpPr/>
          <p:nvPr/>
        </p:nvCxnSpPr>
        <p:spPr>
          <a:xfrm>
            <a:off x="7007735" y="3176887"/>
            <a:ext cx="562199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" name="Shape 10"/>
          <p:cNvCxnSpPr/>
          <p:nvPr/>
        </p:nvCxnSpPr>
        <p:spPr>
          <a:xfrm>
            <a:off x="1575034" y="3158251"/>
            <a:ext cx="562199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1" name="Shape 11"/>
          <p:cNvGrpSpPr/>
          <p:nvPr/>
        </p:nvGrpSpPr>
        <p:grpSpPr>
          <a:xfrm>
            <a:off x="1004143" y="1022025"/>
            <a:ext cx="7136667" cy="152400"/>
            <a:chOff x="1346428" y="1011300"/>
            <a:chExt cx="6452100" cy="152400"/>
          </a:xfrm>
        </p:grpSpPr>
        <p:cxnSp>
          <p:nvCxnSpPr>
            <p:cNvPr id="12" name="Shape 12"/>
            <p:cNvCxnSpPr/>
            <p:nvPr/>
          </p:nvCxnSpPr>
          <p:spPr>
            <a:xfrm rot="10800000">
              <a:off x="1346428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" name="Shape 13"/>
            <p:cNvCxnSpPr/>
            <p:nvPr/>
          </p:nvCxnSpPr>
          <p:spPr>
            <a:xfrm rot="10800000">
              <a:off x="1346428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4" name="Shape 14"/>
          <p:cNvGrpSpPr/>
          <p:nvPr/>
        </p:nvGrpSpPr>
        <p:grpSpPr>
          <a:xfrm>
            <a:off x="1004150" y="3969100"/>
            <a:ext cx="7136667" cy="152400"/>
            <a:chOff x="1346435" y="3969087"/>
            <a:chExt cx="6452100" cy="152400"/>
          </a:xfrm>
        </p:grpSpPr>
        <p:cxnSp>
          <p:nvCxnSpPr>
            <p:cNvPr id="15" name="Shape 15"/>
            <p:cNvCxnSpPr/>
            <p:nvPr/>
          </p:nvCxnSpPr>
          <p:spPr>
            <a:xfrm>
              <a:off x="1346435" y="4121487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1346435" y="3969087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7" name="Shape 17"/>
          <p:cNvSpPr txBox="1"/>
          <p:nvPr>
            <p:ph type="ctrTitle"/>
          </p:nvPr>
        </p:nvSpPr>
        <p:spPr>
          <a:xfrm>
            <a:off x="1004150" y="1751764"/>
            <a:ext cx="7136700" cy="10223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5400"/>
            </a:lvl1pPr>
            <a:lvl2pPr algn="ctr">
              <a:spcBef>
                <a:spcPts val="0"/>
              </a:spcBef>
              <a:buSzPct val="100000"/>
              <a:defRPr sz="5400"/>
            </a:lvl2pPr>
            <a:lvl3pPr algn="ctr">
              <a:spcBef>
                <a:spcPts val="0"/>
              </a:spcBef>
              <a:buSzPct val="100000"/>
              <a:defRPr sz="5400"/>
            </a:lvl3pPr>
            <a:lvl4pPr algn="ctr">
              <a:spcBef>
                <a:spcPts val="0"/>
              </a:spcBef>
              <a:buSzPct val="100000"/>
              <a:defRPr sz="5400"/>
            </a:lvl4pPr>
            <a:lvl5pPr algn="ctr">
              <a:spcBef>
                <a:spcPts val="0"/>
              </a:spcBef>
              <a:buSzPct val="100000"/>
              <a:defRPr sz="5400"/>
            </a:lvl5pPr>
            <a:lvl6pPr algn="ctr">
              <a:spcBef>
                <a:spcPts val="0"/>
              </a:spcBef>
              <a:buSzPct val="100000"/>
              <a:defRPr sz="5400"/>
            </a:lvl6pPr>
            <a:lvl7pPr algn="ctr">
              <a:spcBef>
                <a:spcPts val="0"/>
              </a:spcBef>
              <a:buSzPct val="100000"/>
              <a:defRPr sz="5400"/>
            </a:lvl7pPr>
            <a:lvl8pPr algn="ctr">
              <a:spcBef>
                <a:spcPts val="0"/>
              </a:spcBef>
              <a:buSzPct val="100000"/>
              <a:defRPr sz="5400"/>
            </a:lvl8pPr>
            <a:lvl9pPr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18" name="Shape 18"/>
          <p:cNvSpPr txBox="1"/>
          <p:nvPr>
            <p:ph idx="1" type="subTitle"/>
          </p:nvPr>
        </p:nvSpPr>
        <p:spPr>
          <a:xfrm>
            <a:off x="2137225" y="2850039"/>
            <a:ext cx="48704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 txBox="1"/>
          <p:nvPr>
            <p:ph type="title"/>
          </p:nvPr>
        </p:nvSpPr>
        <p:spPr>
          <a:xfrm>
            <a:off x="311700" y="1304850"/>
            <a:ext cx="8520599" cy="15383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1pPr>
            <a:lvl2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2pPr>
            <a:lvl3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3pPr>
            <a:lvl4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4pPr>
            <a:lvl5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5pPr>
            <a:lvl6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6pPr>
            <a:lvl7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7pPr>
            <a:lvl8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8pPr>
            <a:lvl9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311700" y="2995650"/>
            <a:ext cx="8520599" cy="1071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266175"/>
            <a:ext cx="3999899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4832400" y="1266175"/>
            <a:ext cx="3999899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6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90250" y="526350"/>
            <a:ext cx="5613599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4572000" y="0"/>
            <a:ext cx="4572000" cy="51434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6" name="Shape 46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7" name="Shape 47"/>
          <p:cNvSpPr txBox="1"/>
          <p:nvPr>
            <p:ph type="title"/>
          </p:nvPr>
        </p:nvSpPr>
        <p:spPr>
          <a:xfrm>
            <a:off x="265500" y="1039675"/>
            <a:ext cx="4045199" cy="1675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8" name="Shape 48"/>
          <p:cNvSpPr txBox="1"/>
          <p:nvPr>
            <p:ph idx="1" type="subTitle"/>
          </p:nvPr>
        </p:nvSpPr>
        <p:spPr>
          <a:xfrm>
            <a:off x="265500" y="27268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9" name="Shape 49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idx="1" type="body"/>
          </p:nvPr>
        </p:nvSpPr>
        <p:spPr>
          <a:xfrm>
            <a:off x="311700" y="423072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it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1004150" y="1751764"/>
            <a:ext cx="7136700" cy="10223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it"/>
              <a:t>Costruzione di TRIANGOLI</a:t>
            </a:r>
          </a:p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2137225" y="2850039"/>
            <a:ext cx="4870499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it"/>
              <a:t>con Riga e Compasso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it"/>
              <a:t>Scheda Triangoli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it"/>
              <a:t>Costruisci: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it"/>
              <a:t>su fogli BIANCHI 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it"/>
              <a:t>con riga e compasso</a:t>
            </a:r>
          </a:p>
          <a:p>
            <a:pPr indent="-228600" lvl="0" marL="457200">
              <a:lnSpc>
                <a:spcPct val="150000"/>
              </a:lnSpc>
              <a:spcBef>
                <a:spcPts val="0"/>
              </a:spcBef>
            </a:pPr>
            <a:r>
              <a:rPr lang="it"/>
              <a:t>i tre triangoli con i tre gruppi di lati disegnati della scheda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it"/>
              <a:t>istruzioni: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266325"/>
            <a:ext cx="8520599" cy="3483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00000"/>
              </a:lnSpc>
              <a:spcBef>
                <a:spcPts val="0"/>
              </a:spcBef>
            </a:pPr>
            <a:r>
              <a:rPr lang="it"/>
              <a:t>Apri il compasso sul lato piu lungo, riporta la misura sul foglio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</a:pPr>
            <a:r>
              <a:rPr lang="it"/>
              <a:t>Traccia il segmento con la riga, chiama il segmento </a:t>
            </a:r>
            <a:r>
              <a:rPr i="1" lang="it">
                <a:solidFill>
                  <a:srgbClr val="FF9900"/>
                </a:solidFill>
              </a:rPr>
              <a:t>l </a:t>
            </a:r>
            <a:r>
              <a:rPr lang="it"/>
              <a:t>e gli estremi </a:t>
            </a:r>
            <a:r>
              <a:rPr lang="it">
                <a:solidFill>
                  <a:srgbClr val="FF9900"/>
                </a:solidFill>
              </a:rPr>
              <a:t>A</a:t>
            </a:r>
            <a:r>
              <a:rPr lang="it"/>
              <a:t> e </a:t>
            </a:r>
            <a:r>
              <a:rPr lang="it">
                <a:solidFill>
                  <a:srgbClr val="FF9900"/>
                </a:solidFill>
              </a:rPr>
              <a:t>B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</a:pPr>
            <a:r>
              <a:rPr lang="it"/>
              <a:t>Apri il compasso su un altro lato del triangolo dalla scheda.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</a:pPr>
            <a:r>
              <a:rPr lang="it"/>
              <a:t>Centra il compasso su uno degli estremi del segmento </a:t>
            </a:r>
            <a:r>
              <a:rPr i="1" lang="it">
                <a:solidFill>
                  <a:srgbClr val="FF9900"/>
                </a:solidFill>
              </a:rPr>
              <a:t>l</a:t>
            </a:r>
            <a:r>
              <a:rPr lang="it"/>
              <a:t> , ad esempio A, e traccia la circonferenza </a:t>
            </a:r>
            <a:r>
              <a:rPr lang="it">
                <a:solidFill>
                  <a:srgbClr val="FF9900"/>
                </a:solidFill>
              </a:rPr>
              <a:t>c1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</a:pPr>
            <a:r>
              <a:rPr lang="it"/>
              <a:t>Apri il compasso sull'ultimo  lato dalla scheda.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</a:pPr>
            <a:r>
              <a:rPr lang="it"/>
              <a:t>Centra il compasso sull'altro estremo del segmento </a:t>
            </a:r>
            <a:r>
              <a:rPr b="1" i="1" lang="it">
                <a:solidFill>
                  <a:srgbClr val="FF9900"/>
                </a:solidFill>
              </a:rPr>
              <a:t>l</a:t>
            </a:r>
            <a:r>
              <a:rPr lang="it"/>
              <a:t> (ad esempio B) e traccia la circonferenza </a:t>
            </a:r>
            <a:r>
              <a:rPr lang="it">
                <a:solidFill>
                  <a:srgbClr val="FF9900"/>
                </a:solidFill>
              </a:rPr>
              <a:t>c2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</a:pPr>
            <a:r>
              <a:rPr lang="it"/>
              <a:t>Scegli come vertice </a:t>
            </a:r>
            <a:r>
              <a:rPr b="1" i="1" lang="it">
                <a:solidFill>
                  <a:srgbClr val="FF9900"/>
                </a:solidFill>
              </a:rPr>
              <a:t>C</a:t>
            </a:r>
            <a:r>
              <a:rPr lang="it"/>
              <a:t> del triangolo, una delle due </a:t>
            </a:r>
            <a:r>
              <a:rPr i="1" lang="it"/>
              <a:t>intersezioni </a:t>
            </a:r>
            <a:r>
              <a:rPr lang="it"/>
              <a:t>tra le circonferenze  e congiungi i due estremi A e B del segmento a questo punto.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</a:pPr>
            <a:r>
              <a:rPr lang="it"/>
              <a:t>Scrivi il nome del triangolo al centro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it"/>
              <a:t>risultato</a:t>
            </a:r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95712" y="1266312"/>
            <a:ext cx="5362575" cy="3114675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 txBox="1"/>
          <p:nvPr>
            <p:ph idx="1" type="body"/>
          </p:nvPr>
        </p:nvSpPr>
        <p:spPr>
          <a:xfrm>
            <a:off x="4595750" y="2885700"/>
            <a:ext cx="510600" cy="558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it"/>
              <a:t>T1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it"/>
              <a:t>Osservazioni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it"/>
              <a:t>confronta i tuoi triangoli con quelli ottenuti dai compagni</a:t>
            </a:r>
          </a:p>
          <a:p>
            <a:pPr indent="-228600" lvl="0" marL="457200" rtl="0">
              <a:spcBef>
                <a:spcPts val="0"/>
              </a:spcBef>
            </a:pPr>
            <a:r>
              <a:rPr lang="it"/>
              <a:t>Scrivi le tue osservazioni e scoperte sul quaderno.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